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FQW8oZSqN9crDanGYyL0oaDe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8F5664-2F66-4D21-B222-A9A48D1FEF2C}">
  <a:tblStyle styleId="{578F5664-2F66-4D21-B222-A9A48D1FEF2C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409cc971d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409cc971d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5409cc971d_1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409cc971d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5409cc971d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409cc971d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409cc971d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5409cc971d_1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  <a:endParaRPr/>
          </a:p>
        </p:txBody>
      </p:sp>
      <p:sp>
        <p:nvSpPr>
          <p:cNvPr id="134" name="Google Shape;13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409cc971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409cc971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5409cc971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409cc971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409cc971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5409cc971d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409cc971d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409cc971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5409cc971d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409cc971d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409cc971d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5409cc971d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409cc971d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409cc971d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5409cc971d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 showMasterSp="0">
  <p:cSld name="Title Slide with Pictu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descr="An empty placeholder to add an image. Click on the placeholder and select the image that you wish to add." id="21" name="Google Shape;21;p12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2" name="Google Shape;22;p1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8" name="Google Shape;28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" name="Google Shape;30;p1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descr="An empty placeholder to add an image. Click on the placeholder and select the image that you wish to add." id="40" name="Google Shape;40;p14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8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1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9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73" name="Google Shape;73;p1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74" name="Google Shape;74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" name="Google Shape;75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76" name="Google Shape;76;p1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1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78" name="Google Shape;78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" name="Google Shape;79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vickyiqueda@gmail.com" TargetMode="External"/><Relationship Id="rId4" Type="http://schemas.openxmlformats.org/officeDocument/2006/relationships/hyperlink" Target="mailto:vickyiqueda@gmail.com" TargetMode="External"/><Relationship Id="rId5" Type="http://schemas.openxmlformats.org/officeDocument/2006/relationships/hyperlink" Target="mailto:acruz@hemetusd.org" TargetMode="External"/><Relationship Id="rId6" Type="http://schemas.openxmlformats.org/officeDocument/2006/relationships/hyperlink" Target="mailto:christa@rcselpa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hyperlink" Target="https://rcselpa.org/events/community-advisory-committe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cselpa.org/uploads/files/files/Guide%20for%20Parents%20and%20Guardians%20English%20Rev%207-22.pdf" TargetMode="External"/><Relationship Id="rId4" Type="http://schemas.openxmlformats.org/officeDocument/2006/relationships/hyperlink" Target="https://rcselpa.org/uploads/files/files/Guide%20for%20Parents%20and%20Guardians%20Spanish%20Rev%207%2022.pdf" TargetMode="Externa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361950" y="2292093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IEP TOOL KIT:</a:t>
            </a:r>
            <a:br>
              <a:rPr lang="en-US"/>
            </a:br>
            <a:r>
              <a:rPr lang="en-US"/>
              <a:t>A PARENT SUPPORT</a:t>
            </a:r>
            <a:endParaRPr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906" y="1258350"/>
            <a:ext cx="5624093" cy="43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409cc971d_1_25"/>
          <p:cNvSpPr txBox="1"/>
          <p:nvPr>
            <p:ph type="title"/>
          </p:nvPr>
        </p:nvSpPr>
        <p:spPr>
          <a:xfrm>
            <a:off x="1034600" y="10865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Federal Law and Special Education </a:t>
            </a:r>
            <a:endParaRPr/>
          </a:p>
        </p:txBody>
      </p:sp>
      <p:pic>
        <p:nvPicPr>
          <p:cNvPr id="201" name="Google Shape;201;g15409cc971d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150" y="1824025"/>
            <a:ext cx="3669100" cy="36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Right Under IDEA</a:t>
            </a:r>
            <a:br>
              <a:rPr lang="en-US"/>
            </a:br>
            <a:r>
              <a:rPr lang="en-US"/>
              <a:t>(Individual with Disabilities Education Act)</a:t>
            </a:r>
            <a:endParaRPr/>
          </a:p>
        </p:txBody>
      </p:sp>
      <p:sp>
        <p:nvSpPr>
          <p:cNvPr id="207" name="Google Shape;207;p6"/>
          <p:cNvSpPr txBox="1"/>
          <p:nvPr>
            <p:ph idx="2" type="body"/>
          </p:nvPr>
        </p:nvSpPr>
        <p:spPr>
          <a:xfrm>
            <a:off x="885668" y="1412325"/>
            <a:ext cx="10200000" cy="5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362585" lvl="0" marL="362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AutoNum type="arabicPeriod"/>
            </a:pPr>
            <a:r>
              <a:rPr lang="en-US" sz="2050"/>
              <a:t>Free Appropriate Public Education (FAPE)</a:t>
            </a:r>
            <a:endParaRPr sz="2050"/>
          </a:p>
          <a:p>
            <a:pPr indent="-243840" lvl="0" marL="592455" marR="382905" rtl="0" algn="l">
              <a:lnSpc>
                <a:spcPct val="115399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Char char="■"/>
            </a:pPr>
            <a:r>
              <a:rPr lang="en-US" sz="1400"/>
              <a:t>Special Education and Related Services that are provided at public expense at no cost to parents.</a:t>
            </a:r>
            <a:endParaRPr sz="1400"/>
          </a:p>
          <a:p>
            <a:pPr indent="-244475" lvl="0" marL="59245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Char char="■"/>
            </a:pPr>
            <a:r>
              <a:rPr lang="en-US" sz="1400"/>
              <a:t>Meet the unique needs of a child’s disability.</a:t>
            </a:r>
            <a:endParaRPr sz="1400"/>
          </a:p>
          <a:p>
            <a:pPr indent="-243840" lvl="0" marL="592455" marR="658495" rtl="0" algn="l">
              <a:lnSpc>
                <a:spcPct val="114700"/>
              </a:lnSpc>
              <a:spcBef>
                <a:spcPts val="915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Char char="■"/>
            </a:pPr>
            <a:r>
              <a:rPr lang="en-US" sz="1400"/>
              <a:t>Opportunity to make progress toward achievement of their IEP goals and objectives</a:t>
            </a:r>
            <a:endParaRPr/>
          </a:p>
          <a:p>
            <a:pPr indent="-243840" lvl="0" marL="592455" marR="658495" rtl="0" algn="l">
              <a:lnSpc>
                <a:spcPct val="114700"/>
              </a:lnSpc>
              <a:spcBef>
                <a:spcPts val="915"/>
              </a:spcBef>
              <a:spcAft>
                <a:spcPts val="0"/>
              </a:spcAft>
              <a:buClr>
                <a:schemeClr val="dk1"/>
              </a:buClr>
              <a:buSzPts val="1213"/>
              <a:buFont typeface="Arial"/>
              <a:buChar char="■"/>
            </a:pPr>
            <a:r>
              <a:rPr lang="en-US" sz="1400"/>
              <a:t>Ensure access of the child to the general education curricu</a:t>
            </a:r>
            <a:r>
              <a:rPr lang="en-US" sz="1400"/>
              <a:t>lum.</a:t>
            </a:r>
            <a:endParaRPr sz="1400"/>
          </a:p>
          <a:p>
            <a:pPr indent="0" lvl="0" marL="120015" marR="722630" rtl="0" algn="l">
              <a:lnSpc>
                <a:spcPct val="1647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213"/>
              <a:buNone/>
            </a:pPr>
            <a:r>
              <a:rPr lang="en-US" sz="1400"/>
              <a:t>	   </a:t>
            </a:r>
            <a:r>
              <a:rPr lang="en-US" sz="1200"/>
              <a:t>34 C.F.R. 300.17. EC 56040.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rPr lang="en-US" sz="2050"/>
              <a:t>2.</a:t>
            </a:r>
            <a:r>
              <a:rPr lang="en-US" sz="2050"/>
              <a:t>  Least Restrictive Environment (LRE)</a:t>
            </a:r>
            <a:endParaRPr sz="2050"/>
          </a:p>
          <a:p>
            <a:pPr indent="-244475" lvl="0" marL="616585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■"/>
            </a:pPr>
            <a:r>
              <a:rPr lang="en-US" sz="1400"/>
              <a:t>To the maximum extent appropriate, children with disabilities</a:t>
            </a:r>
            <a:endParaRPr sz="1400"/>
          </a:p>
          <a:p>
            <a:pPr indent="-244475" lvl="0" marL="616585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■"/>
            </a:pPr>
            <a:r>
              <a:rPr lang="en-US" sz="1400"/>
              <a:t>Are educated with children who are nondisabled.</a:t>
            </a:r>
            <a:endParaRPr sz="1400"/>
          </a:p>
          <a:p>
            <a:pPr indent="-243840" lvl="0" marL="616585" marR="424815" rtl="0" algn="l">
              <a:lnSpc>
                <a:spcPct val="114999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■"/>
            </a:pPr>
            <a:r>
              <a:rPr lang="en-US" sz="1400"/>
              <a:t>Placement in special classes, separate schooling, or other removal of children with disabilities</a:t>
            </a:r>
            <a:endParaRPr sz="1400"/>
          </a:p>
          <a:p>
            <a:pPr indent="-244475" lvl="0" marL="616585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■"/>
            </a:pPr>
            <a:r>
              <a:rPr lang="en-US" sz="1400"/>
              <a:t>from the regular educational environment occurs, only if</a:t>
            </a:r>
            <a:endParaRPr sz="1400"/>
          </a:p>
          <a:p>
            <a:pPr indent="-243840" lvl="0" marL="616585" marR="3746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■"/>
            </a:pPr>
            <a:r>
              <a:rPr lang="en-US" sz="1400"/>
              <a:t>the nature or severity of the disability is such that education in regular classes with use of supplementary aids and services cannot be achieved satisfactorily.</a:t>
            </a:r>
            <a:endParaRPr sz="1400"/>
          </a:p>
          <a:p>
            <a:pPr indent="0" lvl="0" marL="228600" marR="3746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/>
              <a:t>	  </a:t>
            </a:r>
            <a:r>
              <a:rPr lang="en-US" sz="1200"/>
              <a:t>34 CFR 300.114. EC 56040.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3746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pg. 7, Eng-Parent Guide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3746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pg. 1, Spn-Guia para Padres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6"/>
          <p:cNvSpPr txBox="1"/>
          <p:nvPr>
            <p:ph idx="10" type="dt"/>
          </p:nvPr>
        </p:nvSpPr>
        <p:spPr>
          <a:xfrm>
            <a:off x="10170802" y="6415484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4775" y="1306800"/>
            <a:ext cx="1965575" cy="18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Rights Under IDEA</a:t>
            </a:r>
            <a:br>
              <a:rPr lang="en-US"/>
            </a:br>
            <a:r>
              <a:rPr lang="en-US"/>
              <a:t>(Individual with Disabilities Education Act)</a:t>
            </a:r>
            <a:endParaRPr/>
          </a:p>
        </p:txBody>
      </p:sp>
      <p:sp>
        <p:nvSpPr>
          <p:cNvPr id="215" name="Google Shape;215;p7"/>
          <p:cNvSpPr txBox="1"/>
          <p:nvPr>
            <p:ph idx="2" type="body"/>
          </p:nvPr>
        </p:nvSpPr>
        <p:spPr>
          <a:xfrm>
            <a:off x="809468" y="1605972"/>
            <a:ext cx="9651600" cy="3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3 . 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Related Services (RS)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457200" rtl="0" algn="l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t/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1104900" y="2438399"/>
            <a:ext cx="3380014" cy="1805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57809" lvl="0" marL="269875" marR="5080" rtl="0" algn="l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Services means transportation and such developmental, corrective, and other supportive services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9" lvl="0" marL="269875" marR="43815" rtl="0" algn="l">
              <a:lnSpc>
                <a:spcPct val="114999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are required to assist a child with a disability to benefit from special education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6138641" y="2229739"/>
            <a:ext cx="4245600" cy="23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500">
            <a:spAutoFit/>
          </a:bodyPr>
          <a:lstStyle/>
          <a:p>
            <a:pPr indent="0" lvl="0" marL="1000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 and Language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Audiology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Occupational Therapy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Counseling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206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Adaptive Physical Education (APE)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 Transportation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Nursing Services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709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Counseling and Training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7"/>
          <p:cNvSpPr txBox="1"/>
          <p:nvPr>
            <p:ph idx="10" type="dt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700" y="4702175"/>
            <a:ext cx="20193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727" y="5078075"/>
            <a:ext cx="1402350" cy="1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2775" y="5014325"/>
            <a:ext cx="2461901" cy="14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884600" y="97525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Rights Under IDEA</a:t>
            </a:r>
            <a:br>
              <a:rPr lang="en-US"/>
            </a:br>
            <a:r>
              <a:rPr lang="en-US"/>
              <a:t>(Individual with Disabilities Education Act)</a:t>
            </a:r>
            <a:endParaRPr/>
          </a:p>
        </p:txBody>
      </p:sp>
      <p:sp>
        <p:nvSpPr>
          <p:cNvPr id="227" name="Google Shape;227;p8"/>
          <p:cNvSpPr txBox="1"/>
          <p:nvPr>
            <p:ph idx="2" type="body"/>
          </p:nvPr>
        </p:nvSpPr>
        <p:spPr>
          <a:xfrm>
            <a:off x="667953" y="1605971"/>
            <a:ext cx="96516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None/>
            </a:pP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4.    </a:t>
            </a:r>
            <a:r>
              <a:rPr lang="en-US" sz="2050">
                <a:latin typeface="Times New Roman"/>
                <a:ea typeface="Times New Roman"/>
                <a:cs typeface="Times New Roman"/>
                <a:sym typeface="Times New Roman"/>
              </a:rPr>
              <a:t>Fair Assessment (also called Evaluation)</a:t>
            </a:r>
            <a:endParaRPr sz="20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1650250" y="2144226"/>
            <a:ext cx="6591900" cy="26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5904" lvl="0" marL="2559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whether the child is a child with a disability.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5904" lvl="0" marL="255904" marR="0" rtl="0" algn="l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 is assessed in all areas of suspected disability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5904" lvl="0" marL="255904" marR="5080" rtl="0" algn="l">
              <a:lnSpc>
                <a:spcPct val="15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variety of assessment tools and strategies to gather relevant functional, developmental, and academic information.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5903" lvl="0" marL="255903" marR="89535" rtl="0" algn="l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use any single measure or assessment as the sole criteria for determining an appropriate educational program for the child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USC 1414. 34 CFR 300.304.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8"/>
          <p:cNvSpPr txBox="1"/>
          <p:nvPr>
            <p:ph idx="10" type="dt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30" name="Google Shape;2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550" y="4170400"/>
            <a:ext cx="2394500" cy="18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409cc971d_1_51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Protections Under </a:t>
            </a:r>
            <a:r>
              <a:rPr lang="en-US"/>
              <a:t>IDEA</a:t>
            </a:r>
            <a:br>
              <a:rPr lang="en-US"/>
            </a:br>
            <a:r>
              <a:rPr lang="en-US"/>
              <a:t>(Individual with Disabilities Education Act)</a:t>
            </a:r>
            <a:endParaRPr/>
          </a:p>
        </p:txBody>
      </p:sp>
      <p:sp>
        <p:nvSpPr>
          <p:cNvPr id="236" name="Google Shape;236;g15409cc971d_1_51"/>
          <p:cNvSpPr txBox="1"/>
          <p:nvPr>
            <p:ph idx="2" type="body"/>
          </p:nvPr>
        </p:nvSpPr>
        <p:spPr>
          <a:xfrm>
            <a:off x="1104900" y="1606050"/>
            <a:ext cx="92643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FF"/>
                </a:solidFill>
              </a:rPr>
              <a:t>DUE PROCESS</a:t>
            </a:r>
            <a:r>
              <a:rPr lang="en-US" sz="1700">
                <a:solidFill>
                  <a:srgbClr val="0000FF"/>
                </a:solidFill>
              </a:rPr>
              <a:t> - Due process is described in the legal procedural safeguards. They are designed to ensure that parents provide informed consent regarding special education programs offered. Further, due process provides a mechanism for the resolution of disagreements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</a:rPr>
              <a:t>I</a:t>
            </a:r>
            <a:r>
              <a:rPr b="1" lang="en-US" sz="1700">
                <a:solidFill>
                  <a:srgbClr val="0000FF"/>
                </a:solidFill>
              </a:rPr>
              <a:t>ndividualized</a:t>
            </a:r>
            <a:r>
              <a:rPr b="1" lang="en-US" sz="1700">
                <a:solidFill>
                  <a:srgbClr val="0000FF"/>
                </a:solidFill>
              </a:rPr>
              <a:t> Education Program (IEP) -</a:t>
            </a:r>
            <a:r>
              <a:rPr lang="en-US" sz="1700">
                <a:solidFill>
                  <a:srgbClr val="0000FF"/>
                </a:solidFill>
              </a:rPr>
              <a:t> </a:t>
            </a:r>
            <a:r>
              <a:rPr lang="en-US" sz="1700">
                <a:solidFill>
                  <a:srgbClr val="0000FF"/>
                </a:solidFill>
                <a:highlight>
                  <a:srgbClr val="FFFFFF"/>
                </a:highlight>
              </a:rPr>
              <a:t> Is also known as an IEP. This is a plan or program developed to ensure that a child with an identified disability who is attending an elementary or secondary educational institution receives specialized instruction and related services.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</a:rPr>
              <a:t>Pg. 7-8, Eng-Parent Guide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</a:rPr>
              <a:t>Pg. 6, Spn-Guia de Padres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37" name="Google Shape;237;g15409cc971d_1_51"/>
          <p:cNvSpPr txBox="1"/>
          <p:nvPr>
            <p:ph idx="10" type="dt"/>
          </p:nvPr>
        </p:nvSpPr>
        <p:spPr>
          <a:xfrm>
            <a:off x="10170802" y="6416675"/>
            <a:ext cx="182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pic>
        <p:nvPicPr>
          <p:cNvPr id="238" name="Google Shape;238;g15409cc971d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025" y="4237446"/>
            <a:ext cx="22764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409cc971d_1_37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Part C of</a:t>
            </a:r>
            <a:r>
              <a:rPr lang="en-US"/>
              <a:t> IDEA</a:t>
            </a:r>
            <a:br>
              <a:rPr lang="en-US"/>
            </a:br>
            <a:r>
              <a:rPr lang="en-US"/>
              <a:t>(Individual with Disabilities Education Act)</a:t>
            </a:r>
            <a:endParaRPr/>
          </a:p>
        </p:txBody>
      </p:sp>
      <p:sp>
        <p:nvSpPr>
          <p:cNvPr id="245" name="Google Shape;245;g15409cc971d_1_37"/>
          <p:cNvSpPr txBox="1"/>
          <p:nvPr>
            <p:ph idx="2" type="body"/>
          </p:nvPr>
        </p:nvSpPr>
        <p:spPr>
          <a:xfrm>
            <a:off x="2357775" y="1702950"/>
            <a:ext cx="8165700" cy="41775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216"/>
              <a:t>	Section 504 of the Rehabilitation Act </a:t>
            </a:r>
            <a:endParaRPr sz="2216"/>
          </a:p>
          <a:p>
            <a:pPr indent="-323850" lvl="0" marL="914400" rtl="0" algn="l">
              <a:spcBef>
                <a:spcPts val="18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Section 504 guarantees that people with disabilities may not be discriminated against because of their disability. While IDEA protects children in the area of education, 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Section 504 protects those with disabilities for life and encompasses the right to vote, accessibility, and employment, in addition to education.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t/>
            </a:r>
            <a:endParaRPr sz="1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43"/>
              <a:t>	Americans with Disabilities Act (ADA) of 1990 </a:t>
            </a:r>
            <a:r>
              <a:rPr lang="en-US" sz="2343"/>
              <a:t> </a:t>
            </a:r>
            <a:endParaRPr sz="2343"/>
          </a:p>
          <a:p>
            <a:pPr indent="-317500" lvl="0" marL="914400" rtl="0" algn="l"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The ADA guarantees equal opportunity for individuals with disabilities in employment, public accommodations, transportation, state and local government services, and telecommunications.</a:t>
            </a:r>
            <a:endParaRPr sz="14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46" name="Google Shape;246;g15409cc971d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38" y="2872525"/>
            <a:ext cx="14382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Tool Kit Documents and </a:t>
            </a:r>
            <a:r>
              <a:rPr lang="en-US">
                <a:solidFill>
                  <a:srgbClr val="980000"/>
                </a:solidFill>
              </a:rPr>
              <a:t>Acronyms</a:t>
            </a:r>
            <a:r>
              <a:rPr lang="en-US"/>
              <a:t> to Know</a:t>
            </a:r>
            <a:endParaRPr/>
          </a:p>
        </p:txBody>
      </p:sp>
      <p:sp>
        <p:nvSpPr>
          <p:cNvPr id="252" name="Google Shape;252;p5"/>
          <p:cNvSpPr txBox="1"/>
          <p:nvPr>
            <p:ph idx="3" type="body"/>
          </p:nvPr>
        </p:nvSpPr>
        <p:spPr>
          <a:xfrm>
            <a:off x="1660025" y="1344350"/>
            <a:ext cx="91698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Acronyms</a:t>
            </a:r>
            <a:endParaRPr/>
          </a:p>
        </p:txBody>
      </p:sp>
      <p:graphicFrame>
        <p:nvGraphicFramePr>
          <p:cNvPr id="253" name="Google Shape;253;p5"/>
          <p:cNvGraphicFramePr/>
          <p:nvPr/>
        </p:nvGraphicFramePr>
        <p:xfrm>
          <a:off x="1581843" y="1796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{578F5664-2F66-4D21-B222-A9A48D1FEF2C}</a:tableStyleId>
              </a:tblPr>
              <a:tblGrid>
                <a:gridCol w="1865525"/>
                <a:gridCol w="7811875"/>
              </a:tblGrid>
              <a:tr h="419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IDEA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Individuals with </a:t>
                      </a:r>
                      <a:r>
                        <a:rPr b="1" lang="en-US"/>
                        <a:t>Disabilities</a:t>
                      </a:r>
                      <a:r>
                        <a:rPr b="1" lang="en-US" sz="1400" u="none" cap="none" strike="noStrike"/>
                        <a:t> Education Act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FAPE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Free Appropriate Public Education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IEP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Individualized Education Program</a:t>
                      </a:r>
                      <a:endParaRPr b="1"/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RS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Related Services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PLOP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Present Levels of Performance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BIP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Behavior Intervention Plan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IEE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Individual Education Evaluation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PWN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Prior Written Notice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ADR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Alternative Dispute Resolution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California Department of Education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LEA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Local Education Agency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SELPA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Special Education Local Plan Area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OAH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Office of Administrative Hearings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CFR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Code of Federal Regulations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CEC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California Education Code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USC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United States Code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SPED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Special Education Local Plan Area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</a:tr>
              <a:tr h="26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ADA</a:t>
                      </a:r>
                      <a:endParaRPr b="1" sz="1400" u="none" cap="none" strike="noStrike"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Americans with Disabilities Act</a:t>
                      </a:r>
                      <a:endParaRPr b="1" sz="1400" u="none" cap="none" strike="noStrike"/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54" name="Google Shape;254;p5"/>
          <p:cNvSpPr txBox="1"/>
          <p:nvPr>
            <p:ph idx="10" type="dt"/>
          </p:nvPr>
        </p:nvSpPr>
        <p:spPr>
          <a:xfrm>
            <a:off x="9978128" y="6390666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>
                <a:solidFill>
                  <a:srgbClr val="0000FF"/>
                </a:solidFill>
              </a:rPr>
              <a:t>HOME LIFE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001486" y="1519535"/>
            <a:ext cx="1008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634" marR="2508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important to maintain an organized home file of your child’s records.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1603161" y="2832104"/>
            <a:ext cx="4016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History</a:t>
            </a:r>
            <a:endParaRPr u="sng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reports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Copies of the IEP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list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samples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6581625" y="2832093"/>
            <a:ext cx="3766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History</a:t>
            </a:r>
            <a:endParaRPr u="sng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records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History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>
            <p:ph idx="10" type="dt"/>
          </p:nvPr>
        </p:nvSpPr>
        <p:spPr>
          <a:xfrm>
            <a:off x="10170802" y="64733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664029" y="1145042"/>
            <a:ext cx="10700657" cy="542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</a:t>
            </a:r>
            <a:endParaRPr/>
          </a:p>
          <a:p>
            <a:pPr indent="0" lvl="0" marL="76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endParaRPr/>
          </a:p>
          <a:p>
            <a:pPr indent="0" lvl="0" marL="76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ATTENDANCE</a:t>
            </a:r>
            <a:endParaRPr sz="66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0" rtl="0" algn="l">
              <a:lnSpc>
                <a:spcPct val="93928"/>
              </a:lnSpc>
              <a:spcBef>
                <a:spcPts val="227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0" rtl="0" algn="l">
              <a:lnSpc>
                <a:spcPct val="93928"/>
              </a:lnSpc>
              <a:spcBef>
                <a:spcPts val="227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0" rtl="0" algn="l">
              <a:lnSpc>
                <a:spcPct val="93928"/>
              </a:lnSpc>
              <a:spcBef>
                <a:spcPts val="227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Sources:</a:t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2699385" rtl="0" algn="l">
              <a:lnSpc>
                <a:spcPct val="88571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of Federal Regulations Implementing the IDEA California Education Code – Part 30</a:t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3338829" rtl="0" algn="l">
              <a:lnSpc>
                <a:spcPct val="88571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with Disabilities Education Act United States Code</a:t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588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C36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Education Rights Privacy Act (FERPA)</a:t>
            </a:r>
            <a:endParaRPr sz="1400">
              <a:solidFill>
                <a:srgbClr val="3C36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0"/>
          <p:cNvSpPr txBox="1"/>
          <p:nvPr>
            <p:ph idx="10" type="dt"/>
          </p:nvPr>
        </p:nvSpPr>
        <p:spPr>
          <a:xfrm>
            <a:off x="10052199" y="6427085"/>
            <a:ext cx="17914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COMMUNITY ADVISORY COMMITTEE (CAC)</a:t>
            </a:r>
            <a:endParaRPr/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1104900" y="1629550"/>
            <a:ext cx="99822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600"/>
              <a:t> </a:t>
            </a:r>
            <a:r>
              <a:rPr lang="en-US" sz="6200"/>
              <a:t>Welcome!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    </a:t>
            </a:r>
            <a:endParaRPr/>
          </a:p>
        </p:txBody>
      </p:sp>
      <p:sp>
        <p:nvSpPr>
          <p:cNvPr id="129" name="Google Shape;129;p2"/>
          <p:cNvSpPr txBox="1"/>
          <p:nvPr>
            <p:ph idx="10" type="dt"/>
          </p:nvPr>
        </p:nvSpPr>
        <p:spPr>
          <a:xfrm>
            <a:off x="10362441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528506" y="5371108"/>
            <a:ext cx="1120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Vicky Iqueda            </a:t>
            </a:r>
            <a:r>
              <a:rPr b="0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vickyiqueda@gmail.com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Maria Cruz     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acruz@hemetusd.org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Christa Smith           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christa</a:t>
            </a: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@rcselpa.org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ctrTitle"/>
          </p:nvPr>
        </p:nvSpPr>
        <p:spPr>
          <a:xfrm>
            <a:off x="361950" y="2292093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IEP TOOL KIT:</a:t>
            </a:r>
            <a:br>
              <a:rPr lang="en-US"/>
            </a:br>
            <a:r>
              <a:rPr lang="en-US"/>
              <a:t>A PARENT SUPPORT</a:t>
            </a:r>
            <a:endParaRPr/>
          </a:p>
        </p:txBody>
      </p:sp>
      <p:sp>
        <p:nvSpPr>
          <p:cNvPr id="137" name="Google Shape;137;p3"/>
          <p:cNvSpPr txBox="1"/>
          <p:nvPr>
            <p:ph idx="1" type="subTitle"/>
          </p:nvPr>
        </p:nvSpPr>
        <p:spPr>
          <a:xfrm>
            <a:off x="1131405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6453808" y="1960788"/>
            <a:ext cx="537624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ICE-BREAKER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RELATIONSHIP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/>
              <a:t>CAC</a:t>
            </a:r>
            <a:endParaRPr b="1" sz="3600"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821871" y="1491343"/>
            <a:ext cx="45169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CAC does not advise parents as to the nature of a child’s disability or needs, nor do we recommend placements or therapies.</a:t>
            </a:r>
            <a:endParaRPr/>
          </a:p>
          <a:p>
            <a:pPr indent="0" lvl="0" marL="0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Family Support:</a:t>
            </a:r>
            <a:endParaRPr/>
          </a:p>
          <a:p>
            <a:pPr indent="-284480" lvl="0" marL="284480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Educational workshops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480" lvl="0" marL="28448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Referrals and resources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480" lvl="0" marL="28448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Community outreach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lose-up of books on shelves with more books blurred in foreground and background" id="145" name="Google Shape;145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154" r="3155" t="0"/>
          <a:stretch/>
        </p:blipFill>
        <p:spPr>
          <a:xfrm>
            <a:off x="6568631" y="1600199"/>
            <a:ext cx="4516951" cy="321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-up of books on shelves with more books blurred in foreground and background"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3154" r="3155" t="0"/>
          <a:stretch/>
        </p:blipFill>
        <p:spPr>
          <a:xfrm>
            <a:off x="6568632" y="1600199"/>
            <a:ext cx="4516951" cy="32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779" y="2273708"/>
            <a:ext cx="2188654" cy="231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>
            <p:ph idx="10" type="dt"/>
          </p:nvPr>
        </p:nvSpPr>
        <p:spPr>
          <a:xfrm>
            <a:off x="10170802" y="6416675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9/13/2022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7008075" y="5100675"/>
            <a:ext cx="328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CAC LINK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409cc971d_0_0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Individualized Education Program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(IEP) Team Process</a:t>
            </a:r>
            <a:endParaRPr/>
          </a:p>
        </p:txBody>
      </p:sp>
      <p:sp>
        <p:nvSpPr>
          <p:cNvPr id="156" name="Google Shape;156;g15409cc971d_0_0"/>
          <p:cNvSpPr txBox="1"/>
          <p:nvPr>
            <p:ph idx="1" type="body"/>
          </p:nvPr>
        </p:nvSpPr>
        <p:spPr>
          <a:xfrm>
            <a:off x="267100" y="1600200"/>
            <a:ext cx="4163400" cy="4572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</a:t>
            </a:r>
            <a:r>
              <a:rPr lang="en-US"/>
              <a:t> is an IEP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-US"/>
              <a:t>The IEP is a written plan for the child who qualifies for special education services.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is an IEP Team Approach?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The IEP team approach is the collaborative effort between You, your child’s teacher(s), and significant others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Who is on the IEP Team?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You, the parent/guardian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An administrator or designee who is knowledgeable about general curriculum and about availability of LEA resources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Your child’s special education teacher(s)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At least one general education teacher if your child is or might be participating in a general education environment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Your child (if appropriate)</a:t>
            </a:r>
            <a:endParaRPr/>
          </a:p>
        </p:txBody>
      </p:sp>
      <p:sp>
        <p:nvSpPr>
          <p:cNvPr id="157" name="Google Shape;157;g15409cc971d_0_0"/>
          <p:cNvSpPr/>
          <p:nvPr>
            <p:ph idx="2" type="pic"/>
          </p:nvPr>
        </p:nvSpPr>
        <p:spPr>
          <a:xfrm>
            <a:off x="4654796" y="1600199"/>
            <a:ext cx="6430800" cy="4572000"/>
          </a:xfrm>
          <a:prstGeom prst="rect">
            <a:avLst/>
          </a:prstGeom>
        </p:spPr>
      </p:sp>
      <p:sp>
        <p:nvSpPr>
          <p:cNvPr id="158" name="Google Shape;158;g15409cc971d_0_0"/>
          <p:cNvSpPr txBox="1"/>
          <p:nvPr/>
        </p:nvSpPr>
        <p:spPr>
          <a:xfrm>
            <a:off x="1239950" y="5412950"/>
            <a:ext cx="24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Eng - Guide for parents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Spn - Guia para padres</a:t>
            </a:r>
            <a:endParaRPr/>
          </a:p>
        </p:txBody>
      </p:sp>
      <p:pic>
        <p:nvPicPr>
          <p:cNvPr id="159" name="Google Shape;159;g15409cc97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775" y="2128325"/>
            <a:ext cx="5062325" cy="32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409cc971d_0_10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must the IEP contain?</a:t>
            </a:r>
            <a:endParaRPr/>
          </a:p>
        </p:txBody>
      </p:sp>
      <p:sp>
        <p:nvSpPr>
          <p:cNvPr id="166" name="Google Shape;166;g15409cc971d_0_10"/>
          <p:cNvSpPr txBox="1"/>
          <p:nvPr>
            <p:ph idx="1" type="body"/>
          </p:nvPr>
        </p:nvSpPr>
        <p:spPr>
          <a:xfrm>
            <a:off x="666400" y="1600200"/>
            <a:ext cx="5487000" cy="4879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7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Student eligibility / Information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Annual goals - short term and long term 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Parent consent and the signature 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Signature of IEP team members </a:t>
            </a:r>
            <a:r>
              <a:rPr lang="en-US" sz="5200"/>
              <a:t>attended</a:t>
            </a:r>
            <a:r>
              <a:rPr lang="en-US" sz="5200"/>
              <a:t> 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Present levels of educational performance.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Annual goals and short-range / long-range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General ED teacher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Administrator / Case Manager / </a:t>
            </a:r>
            <a:r>
              <a:rPr lang="en-US" sz="5200"/>
              <a:t>Teacher 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Assessments / Data presented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Persons responsible for implementation of the IEP goals.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Determination of need for special factors: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Special Accomodation 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Supplemental Aide and Services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Offer of FAPE (Placement)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Documented Notes</a:t>
            </a:r>
            <a:endParaRPr sz="52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200"/>
              <a:t>Notices</a:t>
            </a:r>
            <a:endParaRPr sz="5200"/>
          </a:p>
          <a:p>
            <a:pPr indent="-2635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t/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0"/>
              <a:t>Pg. 23 Eng - Parent Guide</a:t>
            </a:r>
            <a:endParaRPr sz="228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0"/>
              <a:t>Pg. 16 Spn - Guia de Padres</a:t>
            </a:r>
            <a:endParaRPr sz="2280"/>
          </a:p>
        </p:txBody>
      </p:sp>
      <p:pic>
        <p:nvPicPr>
          <p:cNvPr id="167" name="Google Shape;167;g15409cc971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850" y="1343500"/>
            <a:ext cx="4744617" cy="537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409cc971d_0_17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to Prepare for an IEP</a:t>
            </a:r>
            <a:endParaRPr/>
          </a:p>
        </p:txBody>
      </p:sp>
      <p:sp>
        <p:nvSpPr>
          <p:cNvPr id="174" name="Google Shape;174;g15409cc971d_0_17"/>
          <p:cNvSpPr txBox="1"/>
          <p:nvPr>
            <p:ph idx="1" type="body"/>
          </p:nvPr>
        </p:nvSpPr>
        <p:spPr>
          <a:xfrm>
            <a:off x="1104900" y="1520100"/>
            <a:ext cx="5289600" cy="49317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9865"/>
              <a:t>s</a:t>
            </a:r>
            <a:r>
              <a:rPr b="1" lang="en-US" sz="7065"/>
              <a:t>cheduled IEP</a:t>
            </a:r>
            <a:endParaRPr b="1" sz="7065"/>
          </a:p>
          <a:p>
            <a:pPr indent="-34076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7065"/>
              <a:t>Review previous IEP</a:t>
            </a:r>
            <a:endParaRPr sz="7065"/>
          </a:p>
          <a:p>
            <a:pPr indent="-3407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7065"/>
              <a:t>Request Draft IEP, Assessment</a:t>
            </a:r>
            <a:endParaRPr sz="7065"/>
          </a:p>
          <a:p>
            <a:pPr indent="-3407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7065"/>
              <a:t>List my Child’s Strengths / Weaknesses</a:t>
            </a:r>
            <a:endParaRPr sz="7065"/>
          </a:p>
          <a:p>
            <a:pPr indent="-3407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7065"/>
              <a:t>List Concerns </a:t>
            </a:r>
            <a:endParaRPr sz="7065"/>
          </a:p>
          <a:p>
            <a:pPr indent="-3407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7065"/>
              <a:t>Notice of Action </a:t>
            </a:r>
            <a:endParaRPr sz="7065"/>
          </a:p>
          <a:p>
            <a:pPr indent="-33441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US" sz="6665"/>
              <a:t>signature that I will attend and any other </a:t>
            </a:r>
            <a:r>
              <a:rPr lang="en-US" sz="6600"/>
              <a:t>attendees </a:t>
            </a:r>
            <a:endParaRPr sz="6600"/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US" sz="6600"/>
              <a:t>I notiate that I will be recording meeting. </a:t>
            </a:r>
            <a:endParaRPr sz="6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6600"/>
              <a:t>Request of an IEP / Assessment</a:t>
            </a:r>
            <a:endParaRPr b="1" sz="6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6600"/>
              <a:t>MAKE ALL REQUEST IN WRITING</a:t>
            </a:r>
            <a:endParaRPr b="1"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6600"/>
              <a:t>concerns</a:t>
            </a:r>
            <a:endParaRPr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6600"/>
              <a:t>communicate reason for request - </a:t>
            </a:r>
            <a:endParaRPr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/>
              <a:t>Interpreter needs</a:t>
            </a:r>
            <a:endParaRPr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/>
              <a:t>records</a:t>
            </a:r>
            <a:endParaRPr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/>
              <a:t>recording</a:t>
            </a:r>
            <a:endParaRPr sz="6600"/>
          </a:p>
          <a:p>
            <a:pPr indent="-3333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00"/>
              <a:t>IEP draft in native language</a:t>
            </a:r>
            <a:endParaRPr sz="6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65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6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5409cc971d_0_17"/>
          <p:cNvSpPr txBox="1"/>
          <p:nvPr/>
        </p:nvSpPr>
        <p:spPr>
          <a:xfrm>
            <a:off x="6435700" y="1745325"/>
            <a:ext cx="46500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</a:rPr>
              <a:t>What to bring to an IEP (Set the TONE)</a:t>
            </a:r>
            <a:endParaRPr b="1" sz="19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US" sz="1700">
                <a:solidFill>
                  <a:schemeClr val="dk1"/>
                </a:solidFill>
              </a:rPr>
              <a:t>A picture of Child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●"/>
            </a:pPr>
            <a:r>
              <a:rPr lang="en-US" sz="1700">
                <a:solidFill>
                  <a:schemeClr val="dk1"/>
                </a:solidFill>
              </a:rPr>
              <a:t>Bring Donuts / Snacks</a:t>
            </a:r>
            <a:endParaRPr sz="170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●"/>
            </a:pPr>
            <a:r>
              <a:rPr lang="en-US" sz="1650">
                <a:solidFill>
                  <a:schemeClr val="dk1"/>
                </a:solidFill>
              </a:rPr>
              <a:t>Bring a Good Positive Attitude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●"/>
            </a:pPr>
            <a:r>
              <a:rPr lang="en-US" sz="1650">
                <a:solidFill>
                  <a:schemeClr val="dk1"/>
                </a:solidFill>
              </a:rPr>
              <a:t>My son’s Notebook</a:t>
            </a:r>
            <a:endParaRPr sz="1650">
              <a:solidFill>
                <a:schemeClr val="dk1"/>
              </a:solidFill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○"/>
            </a:pPr>
            <a:r>
              <a:rPr lang="en-US" sz="1650">
                <a:solidFill>
                  <a:schemeClr val="dk1"/>
                </a:solidFill>
              </a:rPr>
              <a:t>IEP tabbed </a:t>
            </a:r>
            <a:endParaRPr sz="1650">
              <a:solidFill>
                <a:schemeClr val="dk1"/>
              </a:solidFill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○"/>
            </a:pPr>
            <a:r>
              <a:rPr lang="en-US" sz="1650">
                <a:solidFill>
                  <a:schemeClr val="dk1"/>
                </a:solidFill>
              </a:rPr>
              <a:t>Information about my child to better understand their needs. 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76" name="Google Shape;176;g15409cc971d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550" y="4006425"/>
            <a:ext cx="2691450" cy="26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409cc971d_1_9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for IEP meeting </a:t>
            </a:r>
            <a:endParaRPr/>
          </a:p>
        </p:txBody>
      </p:sp>
      <p:sp>
        <p:nvSpPr>
          <p:cNvPr id="183" name="Google Shape;183;g15409cc971d_1_9"/>
          <p:cNvSpPr txBox="1"/>
          <p:nvPr>
            <p:ph idx="1" type="body"/>
          </p:nvPr>
        </p:nvSpPr>
        <p:spPr>
          <a:xfrm>
            <a:off x="528925" y="1683750"/>
            <a:ext cx="3611100" cy="3591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50" u="sng"/>
              <a:t>During</a:t>
            </a:r>
            <a:r>
              <a:rPr lang="en-US" sz="1650" u="sng"/>
              <a:t> the IEP </a:t>
            </a:r>
            <a:endParaRPr sz="1650" u="sng"/>
          </a:p>
          <a:p>
            <a:pPr indent="-325516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stay calm 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listen to presenters 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take notes - amount of services, </a:t>
            </a:r>
            <a:r>
              <a:rPr lang="en-US" sz="1650"/>
              <a:t>accommodations, etc</a:t>
            </a:r>
            <a:r>
              <a:rPr lang="en-US" sz="1650"/>
              <a:t> - for yourself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don’t be </a:t>
            </a:r>
            <a:r>
              <a:rPr lang="en-US" sz="1650"/>
              <a:t>afraid</a:t>
            </a:r>
            <a:r>
              <a:rPr lang="en-US" sz="1650"/>
              <a:t> to ask questions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its ok to take a break 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participate actively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stay on the agenda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don’t use “I” </a:t>
            </a:r>
            <a:r>
              <a:rPr lang="en-US" sz="1650"/>
              <a:t>statements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stay focused on your child needs</a:t>
            </a:r>
            <a:endParaRPr sz="1650"/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650"/>
              <a:t> </a:t>
            </a:r>
            <a:endParaRPr sz="16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50"/>
              <a:t>(</a:t>
            </a:r>
            <a:r>
              <a:rPr lang="en-US" sz="1450"/>
              <a:t>YOU ARE YOUR </a:t>
            </a:r>
            <a:r>
              <a:rPr lang="en-US" sz="1450"/>
              <a:t>FIRST</a:t>
            </a:r>
            <a:r>
              <a:rPr lang="en-US" sz="1450"/>
              <a:t> CHILD </a:t>
            </a:r>
            <a:r>
              <a:rPr lang="en-US" sz="1450"/>
              <a:t>ADVOCATE</a:t>
            </a:r>
            <a:r>
              <a:rPr lang="en-US" sz="1450"/>
              <a:t>)</a:t>
            </a:r>
            <a:endParaRPr sz="14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50"/>
              <a:t> </a:t>
            </a:r>
            <a:endParaRPr sz="16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/>
          </a:p>
        </p:txBody>
      </p:sp>
      <p:sp>
        <p:nvSpPr>
          <p:cNvPr id="184" name="Google Shape;184;g15409cc971d_1_9"/>
          <p:cNvSpPr txBox="1"/>
          <p:nvPr/>
        </p:nvSpPr>
        <p:spPr>
          <a:xfrm>
            <a:off x="4242937" y="1683750"/>
            <a:ext cx="4010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550" u="sng">
                <a:solidFill>
                  <a:schemeClr val="dk1"/>
                </a:solidFill>
              </a:rPr>
              <a:t>At the END of </a:t>
            </a:r>
            <a:r>
              <a:rPr lang="en-US" sz="1550" u="sng">
                <a:solidFill>
                  <a:schemeClr val="dk1"/>
                </a:solidFill>
              </a:rPr>
              <a:t> the IEP </a:t>
            </a:r>
            <a:endParaRPr sz="1550" u="sng">
              <a:solidFill>
                <a:schemeClr val="dk1"/>
              </a:solidFill>
            </a:endParaRPr>
          </a:p>
          <a:p>
            <a:pPr indent="-327025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>
                <a:solidFill>
                  <a:schemeClr val="dk1"/>
                </a:solidFill>
              </a:rPr>
              <a:t>make sure there is time to read notes</a:t>
            </a:r>
            <a:endParaRPr sz="1550">
              <a:solidFill>
                <a:schemeClr val="dk1"/>
              </a:solidFill>
            </a:endParaRPr>
          </a:p>
          <a:p>
            <a:pPr indent="-3270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>
                <a:solidFill>
                  <a:schemeClr val="dk1"/>
                </a:solidFill>
              </a:rPr>
              <a:t>make sure all services, accommodation, equipment is listed </a:t>
            </a:r>
            <a:endParaRPr sz="1550">
              <a:solidFill>
                <a:schemeClr val="dk1"/>
              </a:solidFill>
            </a:endParaRPr>
          </a:p>
          <a:p>
            <a:pPr indent="-3270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>
                <a:solidFill>
                  <a:schemeClr val="dk1"/>
                </a:solidFill>
              </a:rPr>
              <a:t>its ok to not sign the IEP at the meeting. </a:t>
            </a:r>
            <a:endParaRPr sz="1550">
              <a:solidFill>
                <a:schemeClr val="dk1"/>
              </a:solidFill>
            </a:endParaRPr>
          </a:p>
          <a:p>
            <a:pPr indent="-3270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Noto Sans Symbols"/>
              <a:buChar char="●"/>
            </a:pPr>
            <a:r>
              <a:rPr lang="en-US" sz="1550">
                <a:solidFill>
                  <a:schemeClr val="dk1"/>
                </a:solidFill>
              </a:rPr>
              <a:t>its ok request a visit of placement/program for your child.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185" name="Google Shape;185;g15409cc971d_1_9"/>
          <p:cNvSpPr txBox="1"/>
          <p:nvPr/>
        </p:nvSpPr>
        <p:spPr>
          <a:xfrm>
            <a:off x="8356525" y="1683738"/>
            <a:ext cx="36111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dk1"/>
                </a:solidFill>
              </a:rPr>
              <a:t>After the IEP MEETING</a:t>
            </a:r>
            <a:endParaRPr sz="1500" u="sng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follow up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sign IEP as soon as possible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its ok to sign with Exception to.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its ok if another meeting is need to answer concerns or question.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86" name="Google Shape;186;g15409cc971d_1_9"/>
          <p:cNvPicPr preferRelativeResize="0"/>
          <p:nvPr/>
        </p:nvPicPr>
        <p:blipFill rotWithShape="1">
          <a:blip r:embed="rId3">
            <a:alphaModFix/>
          </a:blip>
          <a:srcRect b="14008" l="0" r="0" t="12381"/>
          <a:stretch/>
        </p:blipFill>
        <p:spPr>
          <a:xfrm>
            <a:off x="6504100" y="4419275"/>
            <a:ext cx="3828100" cy="20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409cc971d_1_16"/>
          <p:cNvSpPr txBox="1"/>
          <p:nvPr>
            <p:ph type="title"/>
          </p:nvPr>
        </p:nvSpPr>
        <p:spPr>
          <a:xfrm>
            <a:off x="1104900" y="76200"/>
            <a:ext cx="9980700" cy="1097100"/>
          </a:xfrm>
          <a:prstGeom prst="rect">
            <a:avLst/>
          </a:prstGeom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to ask for HELP or QUESTION</a:t>
            </a:r>
            <a:endParaRPr/>
          </a:p>
        </p:txBody>
      </p:sp>
      <p:sp>
        <p:nvSpPr>
          <p:cNvPr id="193" name="Google Shape;193;g15409cc971d_1_16"/>
          <p:cNvSpPr txBox="1"/>
          <p:nvPr>
            <p:ph idx="1" type="body"/>
          </p:nvPr>
        </p:nvSpPr>
        <p:spPr>
          <a:xfrm>
            <a:off x="2377500" y="1600200"/>
            <a:ext cx="5637900" cy="50481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25000"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Site Level </a:t>
            </a:r>
            <a:endParaRPr sz="6500"/>
          </a:p>
          <a:p>
            <a:pPr indent="-331787" lvl="1" marL="914400" rtl="0" algn="l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Teacher 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Case Carrier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Principal </a:t>
            </a:r>
            <a:endParaRPr sz="6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District Level</a:t>
            </a:r>
            <a:endParaRPr sz="6500"/>
          </a:p>
          <a:p>
            <a:pPr indent="-331787" lvl="1" marL="914400" rtl="0" algn="l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Program Specialist 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Special Education </a:t>
            </a:r>
            <a:endParaRPr sz="6500"/>
          </a:p>
          <a:p>
            <a:pPr indent="-33178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6500"/>
              <a:t>Coordinator </a:t>
            </a:r>
            <a:endParaRPr sz="6500"/>
          </a:p>
          <a:p>
            <a:pPr indent="-33178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6500"/>
              <a:t>Director </a:t>
            </a:r>
            <a:endParaRPr sz="6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County Level </a:t>
            </a:r>
            <a:endParaRPr sz="6500"/>
          </a:p>
          <a:p>
            <a:pPr indent="-331787" lvl="1" marL="914400" rtl="0" algn="l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Selpa </a:t>
            </a:r>
            <a:r>
              <a:rPr lang="en-US" sz="6500"/>
              <a:t>Coordinator</a:t>
            </a:r>
            <a:r>
              <a:rPr lang="en-US" sz="6500"/>
              <a:t> 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Selp Director / Personal</a:t>
            </a:r>
            <a:endParaRPr sz="6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500"/>
              <a:t>State Level </a:t>
            </a:r>
            <a:endParaRPr sz="6500"/>
          </a:p>
          <a:p>
            <a:pPr indent="-331787" lvl="1" marL="914400" rtl="0" algn="l"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CA Department of Education / 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Special Eucation Division</a:t>
            </a:r>
            <a:endParaRPr sz="6500"/>
          </a:p>
          <a:p>
            <a:pPr indent="-33178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6500"/>
              <a:t>Office of Administration Hearing </a:t>
            </a:r>
            <a:endParaRPr sz="6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000"/>
              <a:t>**</a:t>
            </a:r>
            <a:r>
              <a:rPr lang="en-US" sz="7000"/>
              <a:t>Document all Correspondence</a:t>
            </a:r>
            <a:endParaRPr sz="7000"/>
          </a:p>
        </p:txBody>
      </p:sp>
      <p:pic>
        <p:nvPicPr>
          <p:cNvPr id="194" name="Google Shape;194;g15409cc971d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499" y="2034424"/>
            <a:ext cx="3986875" cy="30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2022-09-06T16:57:50Z</dcterms:created>
  <dc:creator>Anna Maria Cruz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